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1"/>
  </p:notesMasterIdLst>
  <p:sldIdLst>
    <p:sldId id="257" r:id="rId2"/>
    <p:sldId id="281" r:id="rId3"/>
    <p:sldId id="280" r:id="rId4"/>
    <p:sldId id="282" r:id="rId5"/>
    <p:sldId id="270" r:id="rId6"/>
    <p:sldId id="271" r:id="rId7"/>
    <p:sldId id="277" r:id="rId8"/>
    <p:sldId id="262" r:id="rId9"/>
    <p:sldId id="27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8</a:t>
            </a:fld>
            <a:endParaRPr lang="en-US"/>
          </a:p>
        </p:txBody>
      </p:sp>
    </p:spTree>
    <p:extLst>
      <p:ext uri="{BB962C8B-B14F-4D97-AF65-F5344CB8AC3E}">
        <p14:creationId xmlns:p14="http://schemas.microsoft.com/office/powerpoint/2010/main" val="115512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9/11/2019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9/11/2019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9/11/2019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MQAdHYYfa98" TargetMode="Externa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4uGLOy3BRN0" TargetMode="External"/><Relationship Id="rId5" Type="http://schemas.openxmlformats.org/officeDocument/2006/relationships/image" Target="../media/image10.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2.wdp"/><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a:ln w="9525">
                  <a:solidFill>
                    <a:schemeClr val="bg1"/>
                  </a:solidFill>
                  <a:prstDash val="solid"/>
                </a:ln>
                <a:effectLst>
                  <a:outerShdw blurRad="12700" dist="38100" dir="2700000" algn="tl" rotWithShape="0">
                    <a:schemeClr val="bg1">
                      <a:lumMod val="50000"/>
                    </a:schemeClr>
                  </a:outerShdw>
                </a:effectLst>
              </a:rPr>
              <a:t>CEPS Engineering Organization</a:t>
            </a:r>
          </a:p>
          <a:p>
            <a:r>
              <a:rPr lang="en-US" sz="2400" b="1" cap="none" dirty="0">
                <a:ln w="9525">
                  <a:solidFill>
                    <a:schemeClr val="bg1"/>
                  </a:solidFill>
                  <a:prstDash val="solid"/>
                </a:ln>
                <a:effectLst>
                  <a:outerShdw blurRad="12700" dist="38100" dir="2700000" algn="tl" rotWithShape="0">
                    <a:schemeClr val="bg1">
                      <a:lumMod val="50000"/>
                    </a:schemeClr>
                  </a:outerShdw>
                </a:effectLst>
              </a:rPr>
              <a:t>High Power Rocketry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UNH SEDS // 2019-2020 Introduction">
            <a:hlinkClick r:id="" action="ppaction://media"/>
            <a:extLst>
              <a:ext uri="{FF2B5EF4-FFF2-40B4-BE49-F238E27FC236}">
                <a16:creationId xmlns:a16="http://schemas.microsoft.com/office/drawing/2014/main" id="{6C9B7572-4368-4995-B53E-15BAA12B8061}"/>
              </a:ext>
            </a:extLst>
          </p:cNvPr>
          <p:cNvPicPr>
            <a:picLocks noRot="1" noChangeAspect="1"/>
          </p:cNvPicPr>
          <p:nvPr>
            <a:videoFile r:link="rId1"/>
          </p:nvPr>
        </p:nvPicPr>
        <p:blipFill>
          <a:blip r:embed="rId3"/>
          <a:stretch>
            <a:fillRect/>
          </a:stretch>
        </p:blipFill>
        <p:spPr>
          <a:xfrm>
            <a:off x="892692" y="0"/>
            <a:ext cx="10406614" cy="5853720"/>
          </a:xfrm>
          <a:prstGeom prst="rect">
            <a:avLst/>
          </a:prstGeom>
        </p:spPr>
      </p:pic>
      <p:grpSp>
        <p:nvGrpSpPr>
          <p:cNvPr id="5" name="Group 4">
            <a:extLst>
              <a:ext uri="{FF2B5EF4-FFF2-40B4-BE49-F238E27FC236}">
                <a16:creationId xmlns:a16="http://schemas.microsoft.com/office/drawing/2014/main" id="{D68317FE-C333-46E1-BF79-6E3564B180BA}"/>
              </a:ext>
            </a:extLst>
          </p:cNvPr>
          <p:cNvGrpSpPr/>
          <p:nvPr/>
        </p:nvGrpSpPr>
        <p:grpSpPr>
          <a:xfrm>
            <a:off x="-1" y="5853722"/>
            <a:ext cx="12192001" cy="1004277"/>
            <a:chOff x="0" y="2667000"/>
            <a:chExt cx="12192001" cy="1524000"/>
          </a:xfrm>
        </p:grpSpPr>
        <p:pic>
          <p:nvPicPr>
            <p:cNvPr id="6" name="Picture 2" descr="Image result for starry night background">
              <a:extLst>
                <a:ext uri="{FF2B5EF4-FFF2-40B4-BE49-F238E27FC236}">
                  <a16:creationId xmlns:a16="http://schemas.microsoft.com/office/drawing/2014/main" id="{9AD2D256-2D68-49BC-A3D3-63C578F61C8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32E8AF-52E0-46D2-99EC-A96858A5BA69}"/>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a:extLst>
                <a:ext uri="{FF2B5EF4-FFF2-40B4-BE49-F238E27FC236}">
                  <a16:creationId xmlns:a16="http://schemas.microsoft.com/office/drawing/2014/main" id="{7B49D9AB-22B0-4E86-9E84-91F8A27A2BE3}"/>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44457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5853722"/>
            <a:ext cx="12192001" cy="1004277"/>
            <a:chOff x="0" y="2667000"/>
            <a:chExt cx="12192001" cy="1524000"/>
          </a:xfrm>
        </p:grpSpPr>
        <p:pic>
          <p:nvPicPr>
            <p:cNvPr id="5"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7"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8" name="Online Media 7" title="GoPro Hero6: The First Spaceport America Cup in 4K">
            <a:hlinkClick r:id="" action="ppaction://media"/>
            <a:extLst>
              <a:ext uri="{FF2B5EF4-FFF2-40B4-BE49-F238E27FC236}">
                <a16:creationId xmlns:a16="http://schemas.microsoft.com/office/drawing/2014/main" id="{5CA9A42C-BC1A-4D8E-A7D4-8A69F7BFDA4C}"/>
              </a:ext>
            </a:extLst>
          </p:cNvPr>
          <p:cNvPicPr>
            <a:picLocks noRot="1" noChangeAspect="1"/>
          </p:cNvPicPr>
          <p:nvPr>
            <a:videoFile r:link="rId1"/>
          </p:nvPr>
        </p:nvPicPr>
        <p:blipFill>
          <a:blip r:embed="rId5"/>
          <a:stretch>
            <a:fillRect/>
          </a:stretch>
        </p:blipFill>
        <p:spPr>
          <a:xfrm>
            <a:off x="902561" y="-47390"/>
            <a:ext cx="10386875" cy="5842617"/>
          </a:xfrm>
          <a:prstGeom prst="rect">
            <a:avLst/>
          </a:prstGeom>
        </p:spPr>
      </p:pic>
    </p:spTree>
    <p:extLst>
      <p:ext uri="{BB962C8B-B14F-4D97-AF65-F5344CB8AC3E}">
        <p14:creationId xmlns:p14="http://schemas.microsoft.com/office/powerpoint/2010/main" val="142270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98FC0-08F1-4E22-A450-C1BE95F70C55}"/>
              </a:ext>
            </a:extLst>
          </p:cNvPr>
          <p:cNvSpPr txBox="1"/>
          <p:nvPr/>
        </p:nvSpPr>
        <p:spPr>
          <a:xfrm>
            <a:off x="1856509" y="157017"/>
            <a:ext cx="7786255" cy="646331"/>
          </a:xfrm>
          <a:prstGeom prst="rect">
            <a:avLst/>
          </a:prstGeom>
          <a:noFill/>
        </p:spPr>
        <p:txBody>
          <a:bodyPr wrap="square" rtlCol="0">
            <a:spAutoFit/>
          </a:bodyPr>
          <a:lstStyle/>
          <a:p>
            <a:pPr algn="ctr"/>
            <a:r>
              <a:rPr lang="en-US" sz="3600" dirty="0">
                <a:latin typeface="Calisto MT (Headings)"/>
              </a:rPr>
              <a:t>Meet the Team! </a:t>
            </a:r>
          </a:p>
        </p:txBody>
      </p:sp>
    </p:spTree>
    <p:extLst>
      <p:ext uri="{BB962C8B-B14F-4D97-AF65-F5344CB8AC3E}">
        <p14:creationId xmlns:p14="http://schemas.microsoft.com/office/powerpoint/2010/main" val="338205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543" y="0"/>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Overview </a:t>
            </a:r>
          </a:p>
        </p:txBody>
      </p:sp>
      <p:sp>
        <p:nvSpPr>
          <p:cNvPr id="3" name="Content Placeholder 2"/>
          <p:cNvSpPr>
            <a:spLocks noGrp="1"/>
          </p:cNvSpPr>
          <p:nvPr>
            <p:ph idx="1"/>
          </p:nvPr>
        </p:nvSpPr>
        <p:spPr>
          <a:xfrm>
            <a:off x="921543" y="1151794"/>
            <a:ext cx="8613226" cy="3550354"/>
          </a:xfrm>
        </p:spPr>
        <p:txBody>
          <a:bodyPr>
            <a:normAutofit/>
          </a:bodyPr>
          <a:lstStyle/>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Students for the Exploration and Development of Space (SEDS)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Third year organization</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Design and test a hybrid rocket </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Applying rocket mechanics from last two years knowledge</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Spaceport America Cup - June 2020 in Las Cruces, New Mexico</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10,000 </a:t>
            </a:r>
            <a:r>
              <a:rPr lang="en-US" b="1" kern="0" dirty="0" err="1">
                <a:ln w="9525">
                  <a:solidFill>
                    <a:schemeClr val="bg1"/>
                  </a:solidFill>
                  <a:prstDash val="solid"/>
                </a:ln>
                <a:effectLst>
                  <a:outerShdw blurRad="12700" dist="38100" dir="2700000" algn="tl" rotWithShape="0">
                    <a:schemeClr val="bg1">
                      <a:lumMod val="50000"/>
                    </a:schemeClr>
                  </a:outerShdw>
                </a:effectLst>
                <a:latin typeface="Average"/>
                <a:sym typeface="Average"/>
              </a:rPr>
              <a:t>ft</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altitude student researched and developed hybrid class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Target apogee 10,000 feet </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Build, test, analyze, optimize</a:t>
            </a:r>
          </a:p>
          <a:p>
            <a:pPr marL="36900" indent="0">
              <a:buNone/>
            </a:pPr>
            <a:endParaRPr lang="en-US" dirty="0"/>
          </a:p>
        </p:txBody>
      </p:sp>
      <p:grpSp>
        <p:nvGrpSpPr>
          <p:cNvPr id="10" name="Group 9"/>
          <p:cNvGrpSpPr/>
          <p:nvPr/>
        </p:nvGrpSpPr>
        <p:grpSpPr>
          <a:xfrm>
            <a:off x="-1" y="5853722"/>
            <a:ext cx="12192001" cy="1004277"/>
            <a:chOff x="0" y="2667000"/>
            <a:chExt cx="12192001" cy="1524000"/>
          </a:xfrm>
        </p:grpSpPr>
        <p:pic>
          <p:nvPicPr>
            <p:cNvPr id="11"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3"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4" name="Picture 13" descr="C:\Users\User\Desktop\UNHSEDS\Business\Organization\OutsideBoard\Companies\NasaLogo.jpg"/>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6631" y="4440200"/>
            <a:ext cx="1809750" cy="1130997"/>
          </a:xfrm>
          <a:prstGeom prst="rect">
            <a:avLst/>
          </a:prstGeom>
          <a:noFill/>
          <a:ln>
            <a:noFill/>
          </a:ln>
        </p:spPr>
      </p:pic>
      <p:pic>
        <p:nvPicPr>
          <p:cNvPr id="15" name="Picture 14" descr="C:\Users\User\Desktop\UNHSEDS\Business\Organization\OutsideBoard\Companies\OrbitalATKLogo.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2877" y="4572330"/>
            <a:ext cx="2358465" cy="866736"/>
          </a:xfrm>
          <a:prstGeom prst="rect">
            <a:avLst/>
          </a:prstGeom>
          <a:noFill/>
          <a:ln>
            <a:noFill/>
          </a:ln>
        </p:spPr>
      </p:pic>
      <p:pic>
        <p:nvPicPr>
          <p:cNvPr id="17" name="Picture 16" descr="C:\Users\User\Desktop\UNHSEDS\Business\Organization\OutsideBoard\Companies\BlueOriginLogo.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3208" y="4220379"/>
            <a:ext cx="2091561" cy="1108393"/>
          </a:xfrm>
          <a:prstGeom prst="rect">
            <a:avLst/>
          </a:prstGeom>
          <a:noFill/>
          <a:ln>
            <a:noFill/>
          </a:ln>
        </p:spPr>
      </p:pic>
      <p:pic>
        <p:nvPicPr>
          <p:cNvPr id="18" name="Picture 17" descr="C:\Users\User\Desktop\UNHSEDS\Business\Organization\OutsideBoard\Companies\RocketLabLogo.png"/>
          <p:cNvPicPr/>
          <p:nvPr/>
        </p:nvPicPr>
        <p:blipFill>
          <a:blip r:embed="rId8" cstate="print">
            <a:extLst>
              <a:ext uri="{BEBA8EAE-BF5A-486C-A8C5-ECC9F3942E4B}">
                <a14:imgProps xmlns:a14="http://schemas.microsoft.com/office/drawing/2010/main">
                  <a14:imgLayer r:embed="rId9">
                    <a14:imgEffect>
                      <a14:backgroundRemoval t="9873" b="89809" l="9083" r="90667">
                        <a14:foregroundMark x1="42250" y1="49204" x2="42250" y2="49204"/>
                        <a14:foregroundMark x1="40583" y1="46975" x2="40583" y2="46975"/>
                        <a14:foregroundMark x1="46500" y1="57166" x2="46500" y2="57166"/>
                        <a14:foregroundMark x1="47000" y1="50000" x2="47000" y2="50000"/>
                        <a14:foregroundMark x1="47167" y1="45064" x2="47167" y2="45064"/>
                        <a14:foregroundMark x1="48750" y1="49682" x2="48750" y2="49682"/>
                        <a14:foregroundMark x1="53083" y1="51274" x2="53083" y2="51274"/>
                        <a14:foregroundMark x1="61083" y1="50000" x2="61083" y2="50000"/>
                        <a14:foregroundMark x1="53833" y1="50318" x2="53833" y2="50318"/>
                        <a14:foregroundMark x1="54083" y1="50000" x2="54083" y2="50000"/>
                        <a14:foregroundMark x1="64750" y1="49682" x2="64750" y2="49682"/>
                        <a14:foregroundMark x1="70750" y1="49204" x2="70750" y2="49204"/>
                        <a14:foregroundMark x1="75250" y1="51592" x2="75250" y2="51592"/>
                        <a14:foregroundMark x1="73500" y1="50318" x2="73500" y2="50318"/>
                        <a14:foregroundMark x1="82000" y1="50955" x2="82000" y2="50955"/>
                        <a14:foregroundMark x1="87000" y1="50478" x2="87000" y2="50478"/>
                        <a14:foregroundMark x1="88083" y1="46975" x2="88083" y2="46975"/>
                        <a14:foregroundMark x1="90667" y1="48089" x2="90667" y2="48089"/>
                        <a14:foregroundMark x1="88417" y1="52070" x2="88417" y2="52070"/>
                        <a14:foregroundMark x1="57667" y1="51274" x2="57667" y2="51274"/>
                        <a14:foregroundMark x1="46750" y1="41720" x2="46750" y2="41720"/>
                        <a14:foregroundMark x1="46167" y1="38854" x2="46167" y2="38854"/>
                        <a14:foregroundMark x1="44417" y1="38057" x2="44417" y2="38057"/>
                        <a14:foregroundMark x1="41583" y1="51274" x2="41583" y2="51274"/>
                        <a14:foregroundMark x1="9083" y1="49363" x2="9083" y2="49363"/>
                      </a14:backgroundRemoval>
                    </a14:imgEffect>
                  </a14:imgLayer>
                </a14:imgProps>
              </a:ext>
              <a:ext uri="{28A0092B-C50C-407E-A947-70E740481C1C}">
                <a14:useLocalDpi xmlns:a14="http://schemas.microsoft.com/office/drawing/2010/main" val="0"/>
              </a:ext>
            </a:extLst>
          </a:blip>
          <a:srcRect/>
          <a:stretch>
            <a:fillRect/>
          </a:stretch>
        </p:blipFill>
        <p:spPr bwMode="auto">
          <a:xfrm>
            <a:off x="9771265" y="4374660"/>
            <a:ext cx="2116485" cy="1107654"/>
          </a:xfrm>
          <a:prstGeom prst="rect">
            <a:avLst/>
          </a:prstGeom>
          <a:noFill/>
          <a:ln>
            <a:noFill/>
          </a:ln>
        </p:spPr>
      </p:pic>
      <p:pic>
        <p:nvPicPr>
          <p:cNvPr id="19" name="Picture 18" descr="C:\Users\User\Desktop\UNHSEDS\Business\Organization\OutsideBoard\Companies\Virgin_Orbin_company_logo_2017.png"/>
          <p:cNvPicPr/>
          <p:nvPr/>
        </p:nvPicPr>
        <p:blipFill>
          <a:blip r:embed="rId10">
            <a:extLst>
              <a:ext uri="{BEBA8EAE-BF5A-486C-A8C5-ECC9F3942E4B}">
                <a14:imgProps xmlns:a14="http://schemas.microsoft.com/office/drawing/2010/main">
                  <a14:imgLayer r:embed="rId11">
                    <a14:imgEffect>
                      <a14:backgroundRemoval t="10000" b="90000" l="10000" r="90000">
                        <a14:foregroundMark x1="68308" y1="82353" x2="68308" y2="82353"/>
                        <a14:foregroundMark x1="59077" y1="84967" x2="59077" y2="84967"/>
                        <a14:foregroundMark x1="52923" y1="86275" x2="52923" y2="86275"/>
                        <a14:foregroundMark x1="42154" y1="83987" x2="42154" y2="83987"/>
                        <a14:foregroundMark x1="32000" y1="83987" x2="32000" y2="83987"/>
                        <a14:foregroundMark x1="51692" y1="68301" x2="51692" y2="68301"/>
                        <a14:foregroundMark x1="82769" y1="40523" x2="82769" y2="40523"/>
                        <a14:foregroundMark x1="27692" y1="68627" x2="27692"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10000567" y="2551348"/>
            <a:ext cx="1657879" cy="1560837"/>
          </a:xfrm>
          <a:prstGeom prst="rect">
            <a:avLst/>
          </a:prstGeom>
          <a:noFill/>
          <a:ln>
            <a:noFill/>
          </a:ln>
        </p:spPr>
      </p:pic>
      <p:pic>
        <p:nvPicPr>
          <p:cNvPr id="20" name="Picture 19" descr="C:\Users\User\Desktop\UNHSEDS\Business\Organization\OutsideBoard\Companies\SpaceXLogo.jpg"/>
          <p:cNvPicPr/>
          <p:nvPr/>
        </p:nvPicPr>
        <p:blipFill>
          <a:blip r:embed="rId12" cstate="print">
            <a:extLst>
              <a:ext uri="{BEBA8EAE-BF5A-486C-A8C5-ECC9F3942E4B}">
                <a14:imgProps xmlns:a14="http://schemas.microsoft.com/office/drawing/2010/main">
                  <a14:imgLayer r:embed="rId13">
                    <a14:imgEffect>
                      <a14:backgroundRemoval t="9647" b="89647" l="10000" r="93438">
                        <a14:foregroundMark x1="27969" y1="49412" x2="27969" y2="49412"/>
                        <a14:foregroundMark x1="44844" y1="51529" x2="44844" y2="51529"/>
                        <a14:foregroundMark x1="49844" y1="49647" x2="49844" y2="49647"/>
                        <a14:foregroundMark x1="62187" y1="52235" x2="62187" y2="52235"/>
                        <a14:foregroundMark x1="64844" y1="44941" x2="64844" y2="44941"/>
                        <a14:foregroundMark x1="76406" y1="46588" x2="76406" y2="46588"/>
                        <a14:foregroundMark x1="78281" y1="49176" x2="78281" y2="49176"/>
                        <a14:foregroundMark x1="81406" y1="51765" x2="81406" y2="51765"/>
                        <a14:foregroundMark x1="89375" y1="41412" x2="89375" y2="41412"/>
                        <a14:foregroundMark x1="91094" y1="40941" x2="91094" y2="40941"/>
                        <a14:foregroundMark x1="22344" y1="50118" x2="22344" y2="50118"/>
                        <a14:foregroundMark x1="93438" y1="40235" x2="93438" y2="40235"/>
                      </a14:backgroundRemoval>
                    </a14:imgEffect>
                  </a14:imgLayer>
                </a14:imgProps>
              </a:ext>
              <a:ext uri="{28A0092B-C50C-407E-A947-70E740481C1C}">
                <a14:useLocalDpi xmlns:a14="http://schemas.microsoft.com/office/drawing/2010/main" val="0"/>
              </a:ext>
            </a:extLst>
          </a:blip>
          <a:srcRect/>
          <a:stretch>
            <a:fillRect/>
          </a:stretch>
        </p:blipFill>
        <p:spPr bwMode="auto">
          <a:xfrm>
            <a:off x="9780676" y="891109"/>
            <a:ext cx="2097659" cy="1392791"/>
          </a:xfrm>
          <a:prstGeom prst="rect">
            <a:avLst/>
          </a:prstGeom>
          <a:noFill/>
          <a:ln>
            <a:noFill/>
          </a:ln>
        </p:spPr>
      </p:pic>
      <p:pic>
        <p:nvPicPr>
          <p:cNvPr id="22" name="Picture 21" descr="C:\Users\User\Desktop\UNHSEDS\Business\Organization\OutsideBoard\Companies\LockheedMartinSpace.jpg"/>
          <p:cNvPicPr/>
          <p:nvPr/>
        </p:nvPicPr>
        <p:blipFill>
          <a:blip r:embed="rId14">
            <a:extLst>
              <a:ext uri="{28A0092B-C50C-407E-A947-70E740481C1C}">
                <a14:useLocalDpi xmlns:a14="http://schemas.microsoft.com/office/drawing/2010/main" val="0"/>
              </a:ext>
            </a:extLst>
          </a:blip>
          <a:srcRect/>
          <a:stretch>
            <a:fillRect/>
          </a:stretch>
        </p:blipFill>
        <p:spPr bwMode="auto">
          <a:xfrm>
            <a:off x="5056296" y="4630052"/>
            <a:ext cx="2091433" cy="941145"/>
          </a:xfrm>
          <a:prstGeom prst="rect">
            <a:avLst/>
          </a:prstGeom>
          <a:noFill/>
          <a:ln>
            <a:noFill/>
          </a:ln>
        </p:spPr>
      </p:pic>
    </p:spTree>
    <p:extLst>
      <p:ext uri="{BB962C8B-B14F-4D97-AF65-F5344CB8AC3E}">
        <p14:creationId xmlns:p14="http://schemas.microsoft.com/office/powerpoint/2010/main" val="2783585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0689" y="141085"/>
            <a:ext cx="10353675" cy="9699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What is a Hybrid Engine Rocket?</a:t>
            </a:r>
          </a:p>
        </p:txBody>
      </p:sp>
      <p:sp>
        <p:nvSpPr>
          <p:cNvPr id="4" name="Content Placeholder 3"/>
          <p:cNvSpPr>
            <a:spLocks noGrp="1"/>
          </p:cNvSpPr>
          <p:nvPr>
            <p:ph sz="half" idx="4294967295"/>
          </p:nvPr>
        </p:nvSpPr>
        <p:spPr>
          <a:xfrm>
            <a:off x="342059" y="1215657"/>
            <a:ext cx="6546850" cy="1381125"/>
          </a:xfrm>
        </p:spPr>
        <p:txBody>
          <a:bodyPr>
            <a:normAutofit lnSpcReduction="10000"/>
          </a:bodyPr>
          <a:lstStyle/>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is propelled via solid and liquid components</a:t>
            </a:r>
          </a:p>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HTPB Rubber and Nitrous Oxide</a:t>
            </a:r>
          </a:p>
          <a:p>
            <a:pPr marL="171450" lvl="0" indent="0" defTabSz="914400">
              <a:lnSpc>
                <a:spcPct val="115000"/>
              </a:lnSpc>
              <a:buClr>
                <a:srgbClr val="FFFFFF"/>
              </a:buClr>
              <a:buSzPts val="1800"/>
              <a:buNone/>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Hydroxyl-terminated polybutadiene</a:t>
            </a:r>
          </a:p>
          <a:p>
            <a:endParaRPr lang="en-US" dirty="0"/>
          </a:p>
        </p:txBody>
      </p:sp>
      <p:pic>
        <p:nvPicPr>
          <p:cNvPr id="8" name="Google Shape;84;p15"/>
          <p:cNvPicPr preferRelativeResize="0"/>
          <p:nvPr/>
        </p:nvPicPr>
        <p:blipFill>
          <a:blip r:embed="rId2">
            <a:alphaModFix/>
          </a:blip>
          <a:stretch>
            <a:fillRect/>
          </a:stretch>
        </p:blipFill>
        <p:spPr>
          <a:xfrm>
            <a:off x="8321372" y="1270378"/>
            <a:ext cx="1645870" cy="4150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Google Shape;75;p15"/>
          <p:cNvSpPr txBox="1"/>
          <p:nvPr/>
        </p:nvSpPr>
        <p:spPr>
          <a:xfrm>
            <a:off x="7236598" y="1437043"/>
            <a:ext cx="1158425" cy="278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Nose Cone</a:t>
            </a:r>
            <a:endParaRPr kumimoji="0" sz="1200" b="1" i="0" u="none" strike="noStrike" kern="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0" name="Google Shape;77;p15"/>
          <p:cNvSpPr txBox="1"/>
          <p:nvPr/>
        </p:nvSpPr>
        <p:spPr>
          <a:xfrm>
            <a:off x="7435472" y="3033235"/>
            <a:ext cx="885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Oxidizer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1" name="Rectangle 10"/>
          <p:cNvSpPr/>
          <p:nvPr/>
        </p:nvSpPr>
        <p:spPr>
          <a:xfrm>
            <a:off x="7127665" y="3403401"/>
            <a:ext cx="1151277"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rPr>
              <a:t>Injector Plate</a:t>
            </a:r>
          </a:p>
        </p:txBody>
      </p:sp>
      <p:sp>
        <p:nvSpPr>
          <p:cNvPr id="12" name="Google Shape;80;p15"/>
          <p:cNvSpPr txBox="1"/>
          <p:nvPr/>
        </p:nvSpPr>
        <p:spPr>
          <a:xfrm>
            <a:off x="7200967" y="4654403"/>
            <a:ext cx="1120405" cy="447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Stabilization Fins</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3" name="Rectangle 12"/>
          <p:cNvSpPr/>
          <p:nvPr/>
        </p:nvSpPr>
        <p:spPr>
          <a:xfrm>
            <a:off x="10259279" y="3290974"/>
            <a:ext cx="137409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Centering Rings</a:t>
            </a:r>
          </a:p>
        </p:txBody>
      </p:sp>
      <p:sp>
        <p:nvSpPr>
          <p:cNvPr id="14" name="Google Shape;78;p15"/>
          <p:cNvSpPr txBox="1"/>
          <p:nvPr/>
        </p:nvSpPr>
        <p:spPr>
          <a:xfrm>
            <a:off x="10263026" y="4054208"/>
            <a:ext cx="1277163" cy="1512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rPr>
              <a:t>Combustion Chamber</a:t>
            </a:r>
            <a:endParaRPr kumimoji="0" sz="1200" b="1" i="0" u="none" strike="noStrike" kern="120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Average"/>
              <a:sym typeface="Arial"/>
            </a:endParaRPr>
          </a:p>
        </p:txBody>
      </p:sp>
      <p:sp>
        <p:nvSpPr>
          <p:cNvPr id="15" name="Rectangle 14"/>
          <p:cNvSpPr/>
          <p:nvPr/>
        </p:nvSpPr>
        <p:spPr>
          <a:xfrm>
            <a:off x="10696639" y="5264251"/>
            <a:ext cx="67197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Times New Roman" panose="02020603050405020304" pitchFamily="18" charset="0"/>
              </a:rPr>
              <a:t>Nozzle</a:t>
            </a:r>
          </a:p>
        </p:txBody>
      </p:sp>
      <p:sp>
        <p:nvSpPr>
          <p:cNvPr id="16" name="Rectangle 15"/>
          <p:cNvSpPr/>
          <p:nvPr/>
        </p:nvSpPr>
        <p:spPr>
          <a:xfrm>
            <a:off x="10263026" y="2196633"/>
            <a:ext cx="92685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cs typeface="Arial"/>
                <a:sym typeface="Arial"/>
              </a:rPr>
              <a:t>Parachute</a:t>
            </a:r>
          </a:p>
        </p:txBody>
      </p:sp>
      <p:cxnSp>
        <p:nvCxnSpPr>
          <p:cNvPr id="17" name="Google Shape;85;p15"/>
          <p:cNvCxnSpPr/>
          <p:nvPr/>
        </p:nvCxnSpPr>
        <p:spPr>
          <a:xfrm flipV="1">
            <a:off x="8395023" y="1618240"/>
            <a:ext cx="489783" cy="11171"/>
          </a:xfrm>
          <a:prstGeom prst="straightConnector1">
            <a:avLst/>
          </a:prstGeom>
          <a:noFill/>
          <a:ln w="28575" cap="flat" cmpd="sng">
            <a:solidFill>
              <a:srgbClr val="FF0000"/>
            </a:solidFill>
            <a:prstDash val="solid"/>
            <a:round/>
            <a:headEnd type="none" w="med" len="med"/>
            <a:tailEnd type="triangle" w="med" len="med"/>
          </a:ln>
        </p:spPr>
      </p:cxnSp>
      <p:cxnSp>
        <p:nvCxnSpPr>
          <p:cNvPr id="19" name="Google Shape;85;p15"/>
          <p:cNvCxnSpPr/>
          <p:nvPr/>
        </p:nvCxnSpPr>
        <p:spPr>
          <a:xfrm>
            <a:off x="8342343" y="3222910"/>
            <a:ext cx="668376" cy="1"/>
          </a:xfrm>
          <a:prstGeom prst="straightConnector1">
            <a:avLst/>
          </a:prstGeom>
          <a:noFill/>
          <a:ln w="28575" cap="flat" cmpd="sng">
            <a:solidFill>
              <a:srgbClr val="FF0000"/>
            </a:solidFill>
            <a:prstDash val="solid"/>
            <a:round/>
            <a:headEnd type="none" w="med" len="med"/>
            <a:tailEnd type="triangle" w="med" len="med"/>
          </a:ln>
        </p:spPr>
      </p:cxnSp>
      <p:cxnSp>
        <p:nvCxnSpPr>
          <p:cNvPr id="22" name="Google Shape;85;p15"/>
          <p:cNvCxnSpPr/>
          <p:nvPr/>
        </p:nvCxnSpPr>
        <p:spPr>
          <a:xfrm flipV="1">
            <a:off x="8277925" y="3839730"/>
            <a:ext cx="439679" cy="3357"/>
          </a:xfrm>
          <a:prstGeom prst="straightConnector1">
            <a:avLst/>
          </a:prstGeom>
          <a:noFill/>
          <a:ln w="28575" cap="flat" cmpd="sng">
            <a:solidFill>
              <a:srgbClr val="FF0000"/>
            </a:solidFill>
            <a:prstDash val="solid"/>
            <a:round/>
            <a:headEnd type="none" w="med" len="med"/>
            <a:tailEnd type="triangle" w="med" len="med"/>
          </a:ln>
        </p:spPr>
      </p:cxnSp>
      <p:cxnSp>
        <p:nvCxnSpPr>
          <p:cNvPr id="25" name="Google Shape;85;p15"/>
          <p:cNvCxnSpPr/>
          <p:nvPr/>
        </p:nvCxnSpPr>
        <p:spPr>
          <a:xfrm flipV="1">
            <a:off x="7662882" y="5141401"/>
            <a:ext cx="615043" cy="11171"/>
          </a:xfrm>
          <a:prstGeom prst="straightConnector1">
            <a:avLst/>
          </a:prstGeom>
          <a:noFill/>
          <a:ln w="28575" cap="flat" cmpd="sng">
            <a:solidFill>
              <a:srgbClr val="FF0000"/>
            </a:solidFill>
            <a:prstDash val="solid"/>
            <a:round/>
            <a:headEnd type="none" w="med" len="med"/>
            <a:tailEnd type="triangle" w="med" len="med"/>
          </a:ln>
        </p:spPr>
      </p:cxnSp>
      <p:cxnSp>
        <p:nvCxnSpPr>
          <p:cNvPr id="27" name="Google Shape;85;p15"/>
          <p:cNvCxnSpPr/>
          <p:nvPr/>
        </p:nvCxnSpPr>
        <p:spPr>
          <a:xfrm flipH="1" flipV="1">
            <a:off x="9649875" y="2319471"/>
            <a:ext cx="549969" cy="11171"/>
          </a:xfrm>
          <a:prstGeom prst="straightConnector1">
            <a:avLst/>
          </a:prstGeom>
          <a:noFill/>
          <a:ln w="28575" cap="flat" cmpd="sng">
            <a:solidFill>
              <a:srgbClr val="FF0000"/>
            </a:solidFill>
            <a:prstDash val="solid"/>
            <a:round/>
            <a:headEnd type="none" w="med" len="med"/>
            <a:tailEnd type="triangle" w="med" len="med"/>
          </a:ln>
        </p:spPr>
      </p:cxnSp>
      <p:cxnSp>
        <p:nvCxnSpPr>
          <p:cNvPr id="29" name="Google Shape;85;p15"/>
          <p:cNvCxnSpPr/>
          <p:nvPr/>
        </p:nvCxnSpPr>
        <p:spPr>
          <a:xfrm flipH="1" flipV="1">
            <a:off x="9682446" y="3429474"/>
            <a:ext cx="598474" cy="11171"/>
          </a:xfrm>
          <a:prstGeom prst="straightConnector1">
            <a:avLst/>
          </a:prstGeom>
          <a:noFill/>
          <a:ln w="28575" cap="flat" cmpd="sng">
            <a:solidFill>
              <a:srgbClr val="FF0000"/>
            </a:solidFill>
            <a:prstDash val="solid"/>
            <a:round/>
            <a:headEnd type="none" w="med" len="med"/>
            <a:tailEnd type="triangle" w="med" len="med"/>
          </a:ln>
        </p:spPr>
      </p:cxnSp>
      <p:cxnSp>
        <p:nvCxnSpPr>
          <p:cNvPr id="31" name="Google Shape;85;p15"/>
          <p:cNvCxnSpPr/>
          <p:nvPr/>
        </p:nvCxnSpPr>
        <p:spPr>
          <a:xfrm flipH="1">
            <a:off x="9368768" y="4271885"/>
            <a:ext cx="894259" cy="48149"/>
          </a:xfrm>
          <a:prstGeom prst="straightConnector1">
            <a:avLst/>
          </a:prstGeom>
          <a:noFill/>
          <a:ln w="28575" cap="flat" cmpd="sng">
            <a:solidFill>
              <a:srgbClr val="FF0000"/>
            </a:solidFill>
            <a:prstDash val="solid"/>
            <a:round/>
            <a:headEnd type="none" w="med" len="med"/>
            <a:tailEnd type="triangle" w="med" len="med"/>
          </a:ln>
        </p:spPr>
      </p:cxnSp>
      <p:cxnSp>
        <p:nvCxnSpPr>
          <p:cNvPr id="34" name="Google Shape;85;p15"/>
          <p:cNvCxnSpPr/>
          <p:nvPr/>
        </p:nvCxnSpPr>
        <p:spPr>
          <a:xfrm flipH="1">
            <a:off x="9653948" y="5402751"/>
            <a:ext cx="1024294" cy="1"/>
          </a:xfrm>
          <a:prstGeom prst="straightConnector1">
            <a:avLst/>
          </a:prstGeom>
          <a:noFill/>
          <a:ln w="28575" cap="flat" cmpd="sng">
            <a:solidFill>
              <a:srgbClr val="FF0000"/>
            </a:solidFill>
            <a:prstDash val="solid"/>
            <a:round/>
            <a:headEnd type="none" w="med" len="med"/>
            <a:tailEnd type="triangle" w="med" len="med"/>
          </a:ln>
        </p:spPr>
      </p:cxnSp>
      <p:pic>
        <p:nvPicPr>
          <p:cNvPr id="2050" name="Picture 2" descr="Rocket Breakdow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773" y="2795252"/>
            <a:ext cx="6575223" cy="2625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0" name="Group 29"/>
          <p:cNvGrpSpPr/>
          <p:nvPr/>
        </p:nvGrpSpPr>
        <p:grpSpPr>
          <a:xfrm>
            <a:off x="-1" y="5853722"/>
            <a:ext cx="12192001" cy="1004277"/>
            <a:chOff x="0" y="2667000"/>
            <a:chExt cx="12192001" cy="1524000"/>
          </a:xfrm>
        </p:grpSpPr>
        <p:pic>
          <p:nvPicPr>
            <p:cNvPr id="32"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3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36854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71" y="-68669"/>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Gimbal System </a:t>
            </a:r>
          </a:p>
        </p:txBody>
      </p:sp>
      <p:pic>
        <p:nvPicPr>
          <p:cNvPr id="5" name="Content Placehold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398478" y="2189284"/>
            <a:ext cx="2094999" cy="3370038"/>
          </a:xfrm>
        </p:spPr>
      </p:pic>
      <p:pic>
        <p:nvPicPr>
          <p:cNvPr id="8" name="Full Motion Study">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rotWithShape="1">
          <a:blip r:embed="rId5"/>
          <a:srcRect l="21273"/>
          <a:stretch/>
        </p:blipFill>
        <p:spPr>
          <a:xfrm>
            <a:off x="4210659" y="2189284"/>
            <a:ext cx="7168541" cy="3370038"/>
          </a:xfrm>
        </p:spPr>
      </p:pic>
      <p:sp>
        <p:nvSpPr>
          <p:cNvPr id="7" name="Rectangle 6"/>
          <p:cNvSpPr/>
          <p:nvPr/>
        </p:nvSpPr>
        <p:spPr>
          <a:xfrm>
            <a:off x="422532" y="1027113"/>
            <a:ext cx="10066691" cy="923330"/>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Being able to control flight path of the rocket.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Controlled by two actuators.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Eventually get rid of rocket body fins to cut down weight of the rocket. </a:t>
            </a:r>
            <a:endParaRPr kumimoji="0" lang="en-US" sz="18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entury Gothic" panose="020B0502020202020204"/>
              <a:ea typeface="+mn-ea"/>
              <a:cs typeface="+mn-cs"/>
            </a:endParaRPr>
          </a:p>
        </p:txBody>
      </p:sp>
      <p:grpSp>
        <p:nvGrpSpPr>
          <p:cNvPr id="13" name="Group 12"/>
          <p:cNvGrpSpPr/>
          <p:nvPr/>
        </p:nvGrpSpPr>
        <p:grpSpPr>
          <a:xfrm>
            <a:off x="-1" y="5853722"/>
            <a:ext cx="12192001" cy="1004277"/>
            <a:chOff x="0" y="2667000"/>
            <a:chExt cx="12192001" cy="1524000"/>
          </a:xfrm>
        </p:grpSpPr>
        <p:pic>
          <p:nvPicPr>
            <p:cNvPr id="14"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6"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7705636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92" y="-85431"/>
            <a:ext cx="8447086" cy="1155006"/>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latin typeface="+mn-lt"/>
              </a:rPr>
              <a:t>SpaceVision</a:t>
            </a:r>
          </a:p>
        </p:txBody>
      </p:sp>
      <p:sp>
        <p:nvSpPr>
          <p:cNvPr id="3" name="Content Placeholder 2"/>
          <p:cNvSpPr>
            <a:spLocks noGrp="1"/>
          </p:cNvSpPr>
          <p:nvPr>
            <p:ph idx="1"/>
          </p:nvPr>
        </p:nvSpPr>
        <p:spPr>
          <a:xfrm>
            <a:off x="641838" y="998701"/>
            <a:ext cx="10515600" cy="1641965"/>
          </a:xfrm>
        </p:spPr>
        <p:txBody>
          <a:bodyPr>
            <a:normAutofit/>
          </a:bodyPr>
          <a:lstStyle/>
          <a:p>
            <a:pPr>
              <a:buFont typeface="Arial" panose="020B0604020202020204" pitchFamily="34" charset="0"/>
              <a:buChar char="•"/>
            </a:pPr>
            <a:r>
              <a:rPr lang="en-US" b="1" dirty="0">
                <a:ln w="9525">
                  <a:solidFill>
                    <a:schemeClr val="bg1"/>
                  </a:solidFill>
                  <a:prstDash val="solid"/>
                </a:ln>
                <a:effectLst>
                  <a:outerShdw blurRad="12700" dist="38100" dir="2700000" algn="tl" rotWithShape="0">
                    <a:schemeClr val="bg1">
                      <a:lumMod val="50000"/>
                    </a:schemeClr>
                  </a:outerShdw>
                </a:effectLst>
                <a:latin typeface="Average"/>
              </a:rPr>
              <a:t>SEDS USA hosts a national conference every year called ‘SpaceVision’ where many of the various SEDS chapters congregate to network and listen to speakers. This year, it will be on November 2019 in Arizona State University. We brought 16 of our members to take part in the 2018 SpaceVision located in San Diego California.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327" y="2644857"/>
            <a:ext cx="3582317" cy="26867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38" y="2644857"/>
            <a:ext cx="3582317" cy="2686738"/>
          </a:xfrm>
          <a:prstGeom prst="rect">
            <a:avLst/>
          </a:prstGeom>
        </p:spPr>
      </p:pic>
      <p:pic>
        <p:nvPicPr>
          <p:cNvPr id="1026" name="Picture 2" descr="https://lh4.googleusercontent.com/eS_gc0abKPn9CpGc5QcyqWV-ZPBNbsYkPZUTR9IsIpSTe7AdVZva26pVT91goznIHrc6TQ82uNc8v-oCwYJLgNpEGOPN2duQCvpl3PEljdEOLwfaWdI340FCGN-zh4ieTykXxMUVs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6816" y="2644857"/>
            <a:ext cx="3585534" cy="26891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224491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804588"/>
            <a:ext cx="10131425" cy="1456267"/>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Future Obstacles/ Challenges </a:t>
            </a:r>
          </a:p>
        </p:txBody>
      </p:sp>
      <p:sp>
        <p:nvSpPr>
          <p:cNvPr id="3" name="Content Placeholder 2"/>
          <p:cNvSpPr>
            <a:spLocks noGrp="1"/>
          </p:cNvSpPr>
          <p:nvPr>
            <p:ph idx="1"/>
          </p:nvPr>
        </p:nvSpPr>
        <p:spPr>
          <a:xfrm>
            <a:off x="685798" y="1952098"/>
            <a:ext cx="10131425" cy="3649133"/>
          </a:xfrm>
        </p:spPr>
        <p:txBody>
          <a:bodyPr/>
          <a:lstStyle/>
          <a:p>
            <a:pPr marL="457200" lvl="0" defTabSz="914400">
              <a:lnSpc>
                <a:spcPct val="115000"/>
              </a:lnSpc>
              <a:spcBef>
                <a:spcPts val="0"/>
              </a:spcBef>
              <a:buClr>
                <a:srgbClr val="FFFFFF"/>
              </a:buClr>
              <a:buSzPts val="1800"/>
              <a:buFont typeface="Average"/>
              <a:buChar char="●"/>
            </a:pPr>
            <a:r>
              <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Completion of our hybrid rocket engine</a:t>
            </a:r>
          </a:p>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Complete integration of all electronic / avionic parts into a rocket</a:t>
            </a:r>
            <a:endPar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endParaRPr>
          </a:p>
          <a:p>
            <a:pPr marL="457200" lvl="0" defTabSz="914400">
              <a:lnSpc>
                <a:spcPct val="115000"/>
              </a:lnSpc>
              <a:spcBef>
                <a:spcPts val="0"/>
              </a:spcBef>
              <a:buClr>
                <a:srgbClr val="FFFFFF"/>
              </a:buClr>
              <a:buSzPts val="1800"/>
              <a:buFont typeface="Average"/>
              <a:buChar char="●"/>
            </a:pPr>
            <a:r>
              <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Gimbal System / Thrust vectoring</a:t>
            </a:r>
          </a:p>
          <a:p>
            <a:pPr marL="457200" lvl="0" defTabSz="914400">
              <a:lnSpc>
                <a:spcPct val="115000"/>
              </a:lnSpc>
              <a:spcBef>
                <a:spcPts val="0"/>
              </a:spcBef>
              <a:buClr>
                <a:srgbClr val="FFFFFF"/>
              </a:buClr>
              <a:buSzPts val="1800"/>
              <a:buFont typeface="Average"/>
              <a:buChar char="●"/>
            </a:pPr>
            <a:r>
              <a:rPr lang="en-US" sz="18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Safety!</a:t>
            </a:r>
          </a:p>
          <a:p>
            <a:endParaRPr lang="en-US" dirty="0"/>
          </a:p>
        </p:txBody>
      </p:sp>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406148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2617</TotalTime>
  <Words>329</Words>
  <Application>Microsoft Office PowerPoint</Application>
  <PresentationFormat>Widescreen</PresentationFormat>
  <Paragraphs>54</Paragraphs>
  <Slides>9</Slides>
  <Notes>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Average</vt:lpstr>
      <vt:lpstr>Calibri</vt:lpstr>
      <vt:lpstr>Calisto MT</vt:lpstr>
      <vt:lpstr>Calisto MT (Headings)</vt:lpstr>
      <vt:lpstr>Century Gothic</vt:lpstr>
      <vt:lpstr>Wingdings 2</vt:lpstr>
      <vt:lpstr>Slate</vt:lpstr>
      <vt:lpstr>UNH SEDS</vt:lpstr>
      <vt:lpstr>PowerPoint Presentation</vt:lpstr>
      <vt:lpstr>PowerPoint Presentation</vt:lpstr>
      <vt:lpstr>PowerPoint Presentation</vt:lpstr>
      <vt:lpstr>Project Overview </vt:lpstr>
      <vt:lpstr>What is a Hybrid Engine Rocket?</vt:lpstr>
      <vt:lpstr>Gimbal System </vt:lpstr>
      <vt:lpstr>SpaceVision</vt:lpstr>
      <vt:lpstr>Future Obstacles/ Challenges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Simmonds, Lucas P</cp:lastModifiedBy>
  <cp:revision>36</cp:revision>
  <dcterms:created xsi:type="dcterms:W3CDTF">2019-04-03T21:17:49Z</dcterms:created>
  <dcterms:modified xsi:type="dcterms:W3CDTF">2019-09-11T19:08:43Z</dcterms:modified>
</cp:coreProperties>
</file>